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76" r:id="rId13"/>
    <p:sldId id="267" r:id="rId14"/>
    <p:sldId id="274" r:id="rId15"/>
    <p:sldId id="268" r:id="rId16"/>
    <p:sldId id="269" r:id="rId17"/>
    <p:sldId id="273" r:id="rId18"/>
    <p:sldId id="279" r:id="rId19"/>
    <p:sldId id="280" r:id="rId20"/>
    <p:sldId id="277" r:id="rId21"/>
    <p:sldId id="283" r:id="rId22"/>
    <p:sldId id="270" r:id="rId23"/>
    <p:sldId id="271" r:id="rId24"/>
    <p:sldId id="275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txBody>
          <a:bodyPr/>
          <a:lstStyle/>
          <a:p>
            <a:r>
              <a:rPr lang="cs-CZ" dirty="0" err="1" smtClean="0"/>
              <a:t>Prototypování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>
                <a:solidFill>
                  <a:srgbClr val="00B050"/>
                </a:solidFill>
              </a:rPr>
              <a:t>ANALÝZA A PROJEKTOVÁNÍ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Roman </a:t>
            </a:r>
            <a:r>
              <a:rPr lang="cs-CZ" dirty="0" err="1" smtClean="0"/>
              <a:t>Danel</a:t>
            </a:r>
            <a:endParaRPr lang="cs-CZ" dirty="0" smtClean="0"/>
          </a:p>
          <a:p>
            <a:r>
              <a:rPr lang="cs-CZ" dirty="0" smtClean="0"/>
              <a:t>VŠB–TU Ostrava</a:t>
            </a:r>
          </a:p>
          <a:p>
            <a:r>
              <a:rPr lang="cs-CZ" sz="2400" dirty="0" smtClean="0"/>
              <a:t>Hornicko-geologická fakulta</a:t>
            </a:r>
          </a:p>
          <a:p>
            <a:r>
              <a:rPr lang="cs-CZ" sz="2400" dirty="0" smtClean="0"/>
              <a:t>Institut ekonomiky a systémů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74529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Storyboards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Sketches</a:t>
            </a:r>
            <a:endParaRPr lang="cs-CZ" dirty="0" smtClean="0"/>
          </a:p>
          <a:p>
            <a:r>
              <a:rPr lang="cs-CZ" dirty="0" smtClean="0"/>
              <a:t>Důležité prvky uživatelského rozhraní</a:t>
            </a:r>
          </a:p>
          <a:p>
            <a:r>
              <a:rPr lang="cs-CZ" dirty="0" smtClean="0"/>
              <a:t>Jak budou vypadat obrazovky</a:t>
            </a:r>
          </a:p>
          <a:p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sorting</a:t>
            </a:r>
            <a:endParaRPr lang="cs-CZ" dirty="0" smtClean="0"/>
          </a:p>
          <a:p>
            <a:pPr lvl="1"/>
            <a:r>
              <a:rPr lang="en-US" dirty="0" smtClean="0"/>
              <a:t>a technique for uncovering the hierarchical structure in a set of concepts by having users group items written on a set of cards, often used, for instance, to work out the organization of a website.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Executability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CHAUFFEURED PROTOTYPE</a:t>
            </a:r>
          </a:p>
          <a:p>
            <a:r>
              <a:rPr lang="cs-CZ" dirty="0" smtClean="0"/>
              <a:t>ANIMATION PROTOTYPE – slide show</a:t>
            </a:r>
          </a:p>
          <a:p>
            <a:r>
              <a:rPr lang="cs-CZ" dirty="0" smtClean="0"/>
              <a:t>TURING PROTOTYPE</a:t>
            </a:r>
          </a:p>
          <a:p>
            <a:r>
              <a:rPr lang="cs-CZ" dirty="0" smtClean="0"/>
              <a:t>INTERACTIVE PROTOTYPE – běží na počítači, reakce na uživatele</a:t>
            </a:r>
          </a:p>
          <a:p>
            <a:r>
              <a:rPr lang="cs-CZ" dirty="0" smtClean="0"/>
              <a:t>FUNCTIONAL PROTOTYPE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Chauffeured</a:t>
            </a:r>
            <a:r>
              <a:rPr lang="cs-CZ" dirty="0" smtClean="0"/>
              <a:t> prototype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prototype, typically done as a paper-and-pencil version of the interface, that the designer </a:t>
            </a:r>
            <a:r>
              <a:rPr lang="en-US" b="1" dirty="0" smtClean="0"/>
              <a:t>walks through </a:t>
            </a:r>
            <a:r>
              <a:rPr lang="en-US" dirty="0" smtClean="0"/>
              <a:t>with the user and manually demonstrates how the interface would respond to user actions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Mock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Nakreslený vzhled (papír, elektronicky) obrazovek</a:t>
            </a:r>
          </a:p>
          <a:p>
            <a:r>
              <a:rPr lang="cs-CZ" dirty="0" smtClean="0"/>
              <a:t>Omezená nebo nulová funkcionalita</a:t>
            </a:r>
          </a:p>
          <a:p>
            <a:r>
              <a:rPr lang="cs-CZ" dirty="0" smtClean="0"/>
              <a:t>Součást Rapid </a:t>
            </a:r>
            <a:r>
              <a:rPr lang="cs-CZ" dirty="0" err="1" smtClean="0"/>
              <a:t>prototyping</a:t>
            </a:r>
            <a:endParaRPr lang="cs-CZ" dirty="0" smtClean="0"/>
          </a:p>
          <a:p>
            <a:pPr lvl="1"/>
            <a:r>
              <a:rPr lang="cs-CZ" dirty="0" err="1" smtClean="0"/>
              <a:t>Thumbnail</a:t>
            </a:r>
            <a:r>
              <a:rPr lang="cs-CZ" dirty="0" smtClean="0"/>
              <a:t> </a:t>
            </a:r>
            <a:r>
              <a:rPr lang="cs-CZ" dirty="0" err="1" smtClean="0"/>
              <a:t>sketch</a:t>
            </a:r>
            <a:endParaRPr lang="cs-CZ" dirty="0" smtClean="0"/>
          </a:p>
          <a:p>
            <a:pPr lvl="1"/>
            <a:r>
              <a:rPr lang="cs-CZ" dirty="0" err="1" smtClean="0"/>
              <a:t>Rough</a:t>
            </a:r>
            <a:r>
              <a:rPr lang="cs-CZ" dirty="0" smtClean="0"/>
              <a:t> – </a:t>
            </a:r>
            <a:r>
              <a:rPr lang="cs-CZ" dirty="0" err="1" smtClean="0"/>
              <a:t>rapidly</a:t>
            </a:r>
            <a:r>
              <a:rPr lang="cs-CZ" dirty="0" smtClean="0"/>
              <a:t> </a:t>
            </a:r>
            <a:r>
              <a:rPr lang="cs-CZ" dirty="0" err="1" smtClean="0"/>
              <a:t>drawn</a:t>
            </a:r>
            <a:r>
              <a:rPr lang="cs-CZ" dirty="0" smtClean="0"/>
              <a:t> </a:t>
            </a:r>
            <a:r>
              <a:rPr lang="cs-CZ" dirty="0" err="1" smtClean="0"/>
              <a:t>sketch</a:t>
            </a:r>
            <a:endParaRPr lang="cs-CZ" dirty="0" smtClean="0"/>
          </a:p>
          <a:p>
            <a:pPr lvl="1"/>
            <a:r>
              <a:rPr lang="cs-CZ" dirty="0" err="1" smtClean="0"/>
              <a:t>Comp</a:t>
            </a:r>
            <a:r>
              <a:rPr lang="cs-CZ" dirty="0" smtClean="0"/>
              <a:t> – </a:t>
            </a:r>
            <a:r>
              <a:rPr lang="cs-CZ" dirty="0" err="1" smtClean="0"/>
              <a:t>rapidly</a:t>
            </a:r>
            <a:r>
              <a:rPr lang="cs-CZ" dirty="0" smtClean="0"/>
              <a:t> </a:t>
            </a:r>
            <a:r>
              <a:rPr lang="cs-CZ" dirty="0" err="1" smtClean="0"/>
              <a:t>draw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sketch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Mockup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Dokumenty\Finsko_2011_EARN\web\testWeb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560840" cy="7111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prototyp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předvést systém</a:t>
            </a:r>
          </a:p>
          <a:p>
            <a:r>
              <a:rPr lang="cs-CZ" dirty="0" smtClean="0"/>
              <a:t>Sociální aspekty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Wireframy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„drátěný“ model</a:t>
            </a:r>
          </a:p>
          <a:p>
            <a:r>
              <a:rPr lang="cs-CZ" dirty="0" smtClean="0"/>
              <a:t>Užití u web aplikací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visual representation of content layout in a website design</a:t>
            </a:r>
            <a:r>
              <a:rPr lang="cs-CZ" dirty="0" smtClean="0"/>
              <a:t>“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Umístění prvků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Wireframe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netdna.webdesignerdepot.com/uploads/wirefram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4914900" cy="413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Paradigm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d1dlalugb0z2hd.cloudfront.net/features/v12/play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71600"/>
            <a:ext cx="7620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5842" name="Picture 2" descr="http://d1dlalugb0z2hd.cloudfront.net/solutions/wireframeux/20141215/preview/tablet_wirefr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093472" cy="6070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Model, aplikace, část aplikace nebo její vizualizace za účelem předvedení nebo otestování</a:t>
            </a:r>
          </a:p>
          <a:p>
            <a:r>
              <a:rPr lang="cs-CZ" dirty="0" smtClean="0"/>
              <a:t>Mezikrok mezi specifikací a fungujícím systémem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smtClean="0"/>
              <a:t>wireframe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http://www.</a:t>
            </a:r>
            <a:r>
              <a:rPr lang="cs-CZ" sz="2800" dirty="0" err="1" smtClean="0"/>
              <a:t>sherwood.cz</a:t>
            </a:r>
            <a:r>
              <a:rPr lang="cs-CZ" sz="2800" dirty="0" smtClean="0"/>
              <a:t>/</a:t>
            </a:r>
            <a:r>
              <a:rPr lang="cs-CZ" sz="2800" dirty="0" err="1" smtClean="0"/>
              <a:t>wireframe</a:t>
            </a:r>
            <a:r>
              <a:rPr lang="cs-CZ" sz="2800" dirty="0" smtClean="0"/>
              <a:t>/index.</a:t>
            </a:r>
            <a:r>
              <a:rPr lang="cs-CZ" sz="2800" dirty="0" err="1" smtClean="0"/>
              <a:t>html</a:t>
            </a:r>
            <a:endParaRPr 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BEFORE THE BEGINNING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vysvětlení konceptu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 THE BEGINNING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podchycení uživatelských požadavků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AFTER THE BEGINNING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validace </a:t>
            </a:r>
            <a:r>
              <a:rPr lang="en-US" dirty="0" smtClean="0"/>
              <a:t>user requirements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 THE MIDDLE STAGES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validace specifikace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 MIDDLE AND LATER STAGES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průběžné školení uživatelů, demo pro marketing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 THE LATER STAGES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Prototype </a:t>
            </a:r>
            <a:r>
              <a:rPr lang="cs-CZ" dirty="0" err="1" smtClean="0"/>
              <a:t>fidelity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</a:rPr>
              <a:t>Fidelity</a:t>
            </a:r>
            <a:r>
              <a:rPr lang="cs-CZ" dirty="0" smtClean="0"/>
              <a:t> = přesnost</a:t>
            </a:r>
          </a:p>
          <a:p>
            <a:r>
              <a:rPr lang="cs-CZ" b="1" dirty="0" err="1" smtClean="0"/>
              <a:t>Low</a:t>
            </a:r>
            <a:r>
              <a:rPr lang="cs-CZ" b="1" dirty="0" smtClean="0"/>
              <a:t>-</a:t>
            </a:r>
            <a:r>
              <a:rPr lang="cs-CZ" b="1" dirty="0" err="1" smtClean="0"/>
              <a:t>fidelity</a:t>
            </a:r>
            <a:r>
              <a:rPr lang="cs-CZ" b="1" dirty="0" smtClean="0"/>
              <a:t> prototype </a:t>
            </a:r>
            <a:r>
              <a:rPr lang="cs-CZ" dirty="0" smtClean="0"/>
              <a:t>– nekompletní, ukazuje jen část, může být ve formě obrázku</a:t>
            </a:r>
          </a:p>
          <a:p>
            <a:r>
              <a:rPr lang="cs-CZ" b="1" dirty="0" err="1" smtClean="0"/>
              <a:t>High</a:t>
            </a:r>
            <a:r>
              <a:rPr lang="cs-CZ" b="1" dirty="0" smtClean="0"/>
              <a:t>-</a:t>
            </a:r>
            <a:r>
              <a:rPr lang="cs-CZ" b="1" dirty="0" err="1" smtClean="0"/>
              <a:t>fidelity</a:t>
            </a:r>
            <a:r>
              <a:rPr lang="cs-CZ" b="1" dirty="0" smtClean="0"/>
              <a:t> prototype </a:t>
            </a:r>
            <a:r>
              <a:rPr lang="cs-CZ" dirty="0" smtClean="0"/>
              <a:t>– prototyp je blízko finálnímu produktu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a vertikální prototypy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Horizontální</a:t>
            </a:r>
            <a:r>
              <a:rPr lang="cs-CZ" dirty="0" smtClean="0"/>
              <a:t> – zaměření na to ukázat všechnu funkcionalitu a souvislosti na úkor implementace</a:t>
            </a:r>
          </a:p>
          <a:p>
            <a:r>
              <a:rPr lang="cs-CZ" b="1" dirty="0" smtClean="0">
                <a:solidFill>
                  <a:srgbClr val="00B0F0"/>
                </a:solidFill>
              </a:rPr>
              <a:t>Vertikální</a:t>
            </a:r>
            <a:r>
              <a:rPr lang="cs-CZ" dirty="0" smtClean="0"/>
              <a:t> – jen část systému s důrazem, aby prototyp směroval k finálnímu produktu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Další dělení:  globální x lokální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Pravidlo 80/20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Uživatelé používají 20 % aplikace po 80 % jejich aktivity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prototyp?</a:t>
            </a:r>
          </a:p>
          <a:p>
            <a:pPr lvl="1"/>
            <a:r>
              <a:rPr lang="cs-CZ" dirty="0" err="1" smtClean="0"/>
              <a:t>Evolutionary</a:t>
            </a:r>
            <a:endParaRPr lang="cs-CZ" dirty="0" smtClean="0"/>
          </a:p>
          <a:p>
            <a:pPr lvl="1"/>
            <a:r>
              <a:rPr lang="cs-CZ" dirty="0" err="1" smtClean="0"/>
              <a:t>Throw</a:t>
            </a:r>
            <a:r>
              <a:rPr lang="cs-CZ" dirty="0" smtClean="0"/>
              <a:t>-</a:t>
            </a:r>
            <a:r>
              <a:rPr lang="cs-CZ" dirty="0" err="1" smtClean="0"/>
              <a:t>away</a:t>
            </a:r>
            <a:endParaRPr lang="cs-CZ" dirty="0" smtClean="0"/>
          </a:p>
          <a:p>
            <a:r>
              <a:rPr lang="cs-CZ" dirty="0" err="1" smtClean="0"/>
              <a:t>Wireframe</a:t>
            </a:r>
            <a:endParaRPr lang="cs-CZ" dirty="0" smtClean="0"/>
          </a:p>
          <a:p>
            <a:r>
              <a:rPr lang="cs-CZ" dirty="0" err="1" smtClean="0"/>
              <a:t>Mockup</a:t>
            </a:r>
            <a:endParaRPr lang="cs-CZ" dirty="0" smtClean="0"/>
          </a:p>
          <a:p>
            <a:r>
              <a:rPr lang="cs-CZ" dirty="0" err="1" smtClean="0"/>
              <a:t>Fidelity</a:t>
            </a:r>
            <a:r>
              <a:rPr lang="cs-CZ" dirty="0" smtClean="0"/>
              <a:t> (</a:t>
            </a:r>
            <a:r>
              <a:rPr lang="cs-CZ" dirty="0" err="1" smtClean="0"/>
              <a:t>Low</a:t>
            </a:r>
            <a:r>
              <a:rPr lang="cs-CZ" dirty="0" smtClean="0"/>
              <a:t>/</a:t>
            </a:r>
            <a:r>
              <a:rPr lang="cs-CZ" dirty="0" err="1" smtClean="0"/>
              <a:t>High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Vertikální x horizontální prototyp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prototypem?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Rozkreslené obrazovky</a:t>
            </a:r>
          </a:p>
          <a:p>
            <a:r>
              <a:rPr lang="cs-CZ" dirty="0" smtClean="0"/>
              <a:t>Story-</a:t>
            </a:r>
            <a:r>
              <a:rPr lang="cs-CZ" dirty="0" err="1" smtClean="0"/>
              <a:t>board</a:t>
            </a:r>
            <a:endParaRPr lang="cs-CZ" dirty="0" smtClean="0"/>
          </a:p>
          <a:p>
            <a:r>
              <a:rPr lang="cs-CZ" dirty="0" err="1" smtClean="0"/>
              <a:t>Power</a:t>
            </a:r>
            <a:r>
              <a:rPr lang="cs-CZ" dirty="0" smtClean="0"/>
              <a:t> Point prezentace</a:t>
            </a:r>
          </a:p>
          <a:p>
            <a:r>
              <a:rPr lang="cs-CZ" dirty="0" err="1" smtClean="0"/>
              <a:t>Cardboard</a:t>
            </a:r>
            <a:endParaRPr lang="cs-CZ" dirty="0" smtClean="0"/>
          </a:p>
          <a:p>
            <a:r>
              <a:rPr lang="cs-CZ" dirty="0" err="1" smtClean="0"/>
              <a:t>Mock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endParaRPr lang="cs-CZ" dirty="0" smtClean="0"/>
          </a:p>
          <a:p>
            <a:r>
              <a:rPr lang="cs-CZ" dirty="0" smtClean="0"/>
              <a:t>Video </a:t>
            </a:r>
          </a:p>
          <a:p>
            <a:r>
              <a:rPr lang="cs-CZ" dirty="0" err="1" smtClean="0"/>
              <a:t>WireFrame</a:t>
            </a:r>
            <a:endParaRPr lang="cs-CZ" dirty="0" smtClean="0"/>
          </a:p>
          <a:p>
            <a:r>
              <a:rPr lang="cs-CZ" dirty="0" smtClean="0"/>
              <a:t>Část SW imitující funkcionalitu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prototypů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se zákazníkem / uživatelem – pochopení, jak systém funguje a jak jsou realizovány požadavky</a:t>
            </a:r>
          </a:p>
          <a:p>
            <a:pPr lvl="1"/>
            <a:r>
              <a:rPr lang="cs-CZ" dirty="0" smtClean="0"/>
              <a:t>Uživatel vidí jak systém pracuje</a:t>
            </a:r>
          </a:p>
          <a:p>
            <a:pPr lvl="1"/>
            <a:r>
              <a:rPr lang="cs-CZ" dirty="0" smtClean="0"/>
              <a:t>Odhalení chyb nebo chybějících částí specifikace</a:t>
            </a:r>
          </a:p>
          <a:p>
            <a:pPr lvl="1"/>
            <a:r>
              <a:rPr lang="cs-CZ" dirty="0" smtClean="0"/>
              <a:t>Doporučení k prototypu po cca 20 – 25 funkčních požadavcích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Evolutionary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prototyping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cílem je </a:t>
            </a:r>
            <a:r>
              <a:rPr lang="cs-CZ" smtClean="0"/>
              <a:t>dodat fungující </a:t>
            </a:r>
            <a:r>
              <a:rPr lang="cs-CZ" dirty="0" smtClean="0"/>
              <a:t>aplikaci, prototyp hned na začátku a pak je </a:t>
            </a:r>
            <a:r>
              <a:rPr lang="cs-CZ" dirty="0" err="1" smtClean="0"/>
              <a:t>předefinováván</a:t>
            </a:r>
            <a:r>
              <a:rPr lang="cs-CZ" dirty="0" smtClean="0"/>
              <a:t> až k finálnímu produktu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Throw</a:t>
            </a:r>
            <a:r>
              <a:rPr lang="cs-CZ" b="1" dirty="0" smtClean="0">
                <a:solidFill>
                  <a:srgbClr val="FF0000"/>
                </a:solidFill>
              </a:rPr>
              <a:t>-</a:t>
            </a:r>
            <a:r>
              <a:rPr lang="cs-CZ" b="1" dirty="0" err="1" smtClean="0">
                <a:solidFill>
                  <a:srgbClr val="FF0000"/>
                </a:solidFill>
              </a:rPr>
              <a:t>away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prototyping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prototyp se týká požadavků, které nejsou dostatečně jasně definovány, slouží k pochopení a definici požadavků; vývoj systému s prototypem nesouvisí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Evolutionary</a:t>
            </a:r>
            <a:r>
              <a:rPr lang="cs-CZ" dirty="0" smtClean="0"/>
              <a:t> </a:t>
            </a:r>
            <a:r>
              <a:rPr lang="cs-CZ" dirty="0" err="1" smtClean="0"/>
              <a:t>prototyping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Rapid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r>
              <a:rPr lang="cs-CZ" dirty="0" smtClean="0"/>
              <a:t>Vhodný tam, kde ve specifikaci nelze předem vše jednoznačně definovat (např. problémy umělé inteligence)</a:t>
            </a:r>
          </a:p>
          <a:p>
            <a:r>
              <a:rPr lang="cs-CZ" dirty="0" smtClean="0"/>
              <a:t>Validací je fungující systém</a:t>
            </a:r>
          </a:p>
          <a:p>
            <a:r>
              <a:rPr lang="cs-CZ" dirty="0" smtClean="0"/>
              <a:t>Blízko k „agilnímu“ </a:t>
            </a:r>
            <a:r>
              <a:rPr lang="cs-CZ" dirty="0" err="1" smtClean="0"/>
              <a:t>developmentu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evolutionary</a:t>
            </a:r>
            <a:r>
              <a:rPr lang="cs-CZ" dirty="0" smtClean="0"/>
              <a:t> </a:t>
            </a:r>
            <a:r>
              <a:rPr lang="cs-CZ" dirty="0" err="1" smtClean="0"/>
              <a:t>protot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Nedorozumění mezi vývojářem a uživatelem se minimalizují</a:t>
            </a:r>
          </a:p>
          <a:p>
            <a:r>
              <a:rPr lang="cs-CZ" dirty="0" smtClean="0"/>
              <a:t>Chybějící funkce a zmatené požadavky jsou detekovány v průběhu</a:t>
            </a:r>
          </a:p>
          <a:p>
            <a:r>
              <a:rPr lang="cs-CZ" dirty="0" smtClean="0"/>
              <a:t>V průběhu vývoje současně probíhá testování i školení uživatelů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 řízením </a:t>
            </a:r>
          </a:p>
          <a:p>
            <a:r>
              <a:rPr lang="cs-CZ" dirty="0" smtClean="0"/>
              <a:t>Kontinuální změny aplikace mohou vést k obtížnému pozdějšímu servisu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Throw</a:t>
            </a:r>
            <a:r>
              <a:rPr lang="cs-CZ" dirty="0" smtClean="0"/>
              <a:t>-</a:t>
            </a:r>
            <a:r>
              <a:rPr lang="cs-CZ" dirty="0" err="1" smtClean="0"/>
              <a:t>away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Prototyp je vytvořen z počáteční specifikace</a:t>
            </a:r>
          </a:p>
          <a:p>
            <a:r>
              <a:rPr lang="cs-CZ" dirty="0" smtClean="0"/>
              <a:t>Slouží k předvedení a experimentům, pak je zahozen</a:t>
            </a:r>
          </a:p>
          <a:p>
            <a:r>
              <a:rPr lang="cs-CZ" dirty="0" smtClean="0"/>
              <a:t>Není vytvářen s tím, že bude fungovat jako finální systém</a:t>
            </a:r>
          </a:p>
          <a:p>
            <a:r>
              <a:rPr lang="cs-CZ" dirty="0" smtClean="0"/>
              <a:t>Vývodou je rychlá tvorba prototypu</a:t>
            </a:r>
          </a:p>
          <a:p>
            <a:r>
              <a:rPr lang="cs-CZ" dirty="0" smtClean="0"/>
              <a:t>Lze použít jakýkoli nástroj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526</Words>
  <Application>Microsoft Office PowerPoint</Application>
  <PresentationFormat>Předvádění na obrazovce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Prototypování ANALÝZA A PROJEKTOVÁNÍ SYSTÉMŮ</vt:lpstr>
      <vt:lpstr>Prototyp</vt:lpstr>
      <vt:lpstr>Co může být prototypem?</vt:lpstr>
      <vt:lpstr>Použití prototypů</vt:lpstr>
      <vt:lpstr>Přístupy</vt:lpstr>
      <vt:lpstr>Evolutionary prototyping</vt:lpstr>
      <vt:lpstr>Výhody evolutionary protot.</vt:lpstr>
      <vt:lpstr>Nevýhody EP</vt:lpstr>
      <vt:lpstr>Throw-away</vt:lpstr>
      <vt:lpstr>Storyboards</vt:lpstr>
      <vt:lpstr>Executability</vt:lpstr>
      <vt:lpstr>Chauffeured prototype</vt:lpstr>
      <vt:lpstr>Mock-up</vt:lpstr>
      <vt:lpstr>Mockup</vt:lpstr>
      <vt:lpstr>Video prototyp</vt:lpstr>
      <vt:lpstr>Wireframy</vt:lpstr>
      <vt:lpstr>Wireframe</vt:lpstr>
      <vt:lpstr>Visual Paradigm</vt:lpstr>
      <vt:lpstr>Snímek 19</vt:lpstr>
      <vt:lpstr>Příklady wireframe</vt:lpstr>
      <vt:lpstr>Kdy?</vt:lpstr>
      <vt:lpstr>Prototype fidelity</vt:lpstr>
      <vt:lpstr>Horizontální a vertikální prototypy</vt:lpstr>
      <vt:lpstr>Pravidlo 80/20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Roman Danel</cp:lastModifiedBy>
  <cp:revision>81</cp:revision>
  <dcterms:modified xsi:type="dcterms:W3CDTF">2016-02-25T15:04:50Z</dcterms:modified>
</cp:coreProperties>
</file>